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2"/>
  </p:notesMasterIdLst>
  <p:sldIdLst>
    <p:sldId id="259" r:id="rId2"/>
    <p:sldId id="258" r:id="rId3"/>
    <p:sldId id="260" r:id="rId4"/>
    <p:sldId id="262" r:id="rId5"/>
    <p:sldId id="263" r:id="rId6"/>
    <p:sldId id="264" r:id="rId7"/>
    <p:sldId id="267" r:id="rId8"/>
    <p:sldId id="275" r:id="rId9"/>
    <p:sldId id="281" r:id="rId10"/>
    <p:sldId id="285" r:id="rId1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ExtraBold" panose="00000900000000000000" pitchFamily="2" charset="0"/>
      <p:bold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50AEA5-08F9-405C-84A8-5BDA63846A91}">
  <a:tblStyle styleId="{0950AEA5-08F9-405C-84A8-5BDA63846A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8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70" r:id="rId10"/>
    <p:sldLayoutId id="2147483674" r:id="rId11"/>
    <p:sldLayoutId id="214748367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PHASE 3 PROJECT</a:t>
            </a:r>
            <a:endParaRPr sz="48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By: Erick Johk Kibugi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cxnSp>
        <p:nvCxnSpPr>
          <p:cNvPr id="2154" name="Google Shape;2154;p67"/>
          <p:cNvCxnSpPr/>
          <p:nvPr/>
        </p:nvCxnSpPr>
        <p:spPr>
          <a:xfrm>
            <a:off x="3190500" y="32032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Observe Churning withing customer base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 Data Science Approach to Reducing Revenue Loss</a:t>
            </a:r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2400" dirty="0"/>
              <a:t>SyriaTel</a:t>
            </a:r>
            <a:endParaRPr sz="2400"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—Alexander Graham Bell</a:t>
            </a:r>
            <a:endParaRPr dirty="0"/>
          </a:p>
        </p:txBody>
      </p:sp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744389" y="1133432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“T</a:t>
            </a:r>
            <a:r>
              <a:rPr lang="en-US" b="0" dirty="0"/>
              <a:t>he day will come when the man at the telephone will be able to see the distant person to whom he is speaking.</a:t>
            </a:r>
            <a:r>
              <a:rPr lang="en" dirty="0"/>
              <a:t>”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  <a:r>
              <a:rPr lang="en" dirty="0"/>
              <a:t>usiness Problem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- SyriaTel loses revenue when customers churn (leave the service).</a:t>
            </a:r>
          </a:p>
          <a:p>
            <a:r>
              <a:rPr lang="en-US" sz="1600" dirty="0"/>
              <a:t>- Objective: Predict customers likely to churn.</a:t>
            </a:r>
          </a:p>
          <a:p>
            <a:r>
              <a:rPr lang="en-US" sz="1600" dirty="0"/>
              <a:t>- Benefit: Enable targeted retention strategies to reduce churn.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Overview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1026200" y="1018857"/>
            <a:ext cx="5625586" cy="855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- 3,333 records of SyriaTel customers</a:t>
            </a:r>
          </a:p>
          <a:p>
            <a:r>
              <a:rPr lang="en-US" dirty="0"/>
              <a:t>- 20+ features: demographics, services, usage, billing</a:t>
            </a:r>
          </a:p>
          <a:p>
            <a:r>
              <a:rPr lang="en-US" dirty="0"/>
              <a:t>- Target variable: Churn (1 = churner, 0 = retained)</a:t>
            </a:r>
          </a:p>
        </p:txBody>
      </p:sp>
      <p:sp>
        <p:nvSpPr>
          <p:cNvPr id="8" name="Google Shape;224;p45">
            <a:extLst>
              <a:ext uri="{FF2B5EF4-FFF2-40B4-BE49-F238E27FC236}">
                <a16:creationId xmlns:a16="http://schemas.microsoft.com/office/drawing/2014/main" id="{7C7C9C4B-3406-C75B-AF2A-8246012AA0A2}"/>
              </a:ext>
            </a:extLst>
          </p:cNvPr>
          <p:cNvSpPr txBox="1">
            <a:spLocks/>
          </p:cNvSpPr>
          <p:nvPr/>
        </p:nvSpPr>
        <p:spPr>
          <a:xfrm>
            <a:off x="1026200" y="2972515"/>
            <a:ext cx="6134493" cy="102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- Encoded categorical variables (e.g., gender, contract).</a:t>
            </a:r>
          </a:p>
          <a:p>
            <a:r>
              <a:rPr lang="en-US" dirty="0"/>
              <a:t>- Handled missing values and standardized numeric features.</a:t>
            </a:r>
          </a:p>
          <a:p>
            <a:r>
              <a:rPr lang="en-US" dirty="0"/>
              <a:t>- Split into 80% train, 20% test sets.</a:t>
            </a:r>
          </a:p>
        </p:txBody>
      </p:sp>
      <p:sp>
        <p:nvSpPr>
          <p:cNvPr id="9" name="Google Shape;221;p45">
            <a:extLst>
              <a:ext uri="{FF2B5EF4-FFF2-40B4-BE49-F238E27FC236}">
                <a16:creationId xmlns:a16="http://schemas.microsoft.com/office/drawing/2014/main" id="{848FB65D-CCD9-A2B7-2614-ED53B11A3639}"/>
              </a:ext>
            </a:extLst>
          </p:cNvPr>
          <p:cNvSpPr txBox="1">
            <a:spLocks/>
          </p:cNvSpPr>
          <p:nvPr/>
        </p:nvSpPr>
        <p:spPr>
          <a:xfrm>
            <a:off x="1026200" y="2311140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Data Processing</a:t>
            </a:r>
          </a:p>
        </p:txBody>
      </p:sp>
      <p:cxnSp>
        <p:nvCxnSpPr>
          <p:cNvPr id="10" name="Google Shape;222;p45">
            <a:extLst>
              <a:ext uri="{FF2B5EF4-FFF2-40B4-BE49-F238E27FC236}">
                <a16:creationId xmlns:a16="http://schemas.microsoft.com/office/drawing/2014/main" id="{BE1A28E7-4DB3-FFB8-F9C8-8F090A1D4AD0}"/>
              </a:ext>
            </a:extLst>
          </p:cNvPr>
          <p:cNvCxnSpPr/>
          <p:nvPr/>
        </p:nvCxnSpPr>
        <p:spPr>
          <a:xfrm>
            <a:off x="1026200" y="219111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 Built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291235" y="3474805"/>
            <a:ext cx="2067000" cy="9065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Decision Tree (default parameters)</a:t>
            </a:r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409937" y="2822897"/>
            <a:ext cx="1795206" cy="428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Model 2</a:t>
            </a:r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5836165" y="3502113"/>
            <a:ext cx="2723570" cy="12252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Tuned Decision Tree</a:t>
            </a:r>
            <a:br>
              <a:rPr lang="en-US" dirty="0"/>
            </a:br>
            <a:r>
              <a:rPr lang="en-US" dirty="0"/>
              <a:t>- Evaluated using Precision, Recall, F1-score, ROC AUC</a:t>
            </a:r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6255832" y="2822897"/>
            <a:ext cx="1612424" cy="428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3</a:t>
            </a:r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802444" y="3452875"/>
            <a:ext cx="2067000" cy="9462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Logistic Regression (baseline)</a:t>
            </a:r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764706" y="2794180"/>
            <a:ext cx="2067000" cy="372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1</a:t>
            </a:r>
            <a:endParaRPr dirty="0"/>
          </a:p>
        </p:txBody>
      </p:sp>
      <p:cxnSp>
        <p:nvCxnSpPr>
          <p:cNvPr id="241" name="Google Shape;241;p46"/>
          <p:cNvCxnSpPr/>
          <p:nvPr/>
        </p:nvCxnSpPr>
        <p:spPr>
          <a:xfrm>
            <a:off x="4188835" y="332955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662309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1455909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46"/>
          <p:cNvSpPr/>
          <p:nvPr/>
        </p:nvSpPr>
        <p:spPr>
          <a:xfrm>
            <a:off x="3965240" y="1901495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p46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" name="Google Shape;247;p46"/>
          <p:cNvSpPr/>
          <p:nvPr/>
        </p:nvSpPr>
        <p:spPr>
          <a:xfrm>
            <a:off x="6850102" y="2024450"/>
            <a:ext cx="423884" cy="40998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48" name="Google Shape;248;p46"/>
          <p:cNvGrpSpPr/>
          <p:nvPr/>
        </p:nvGrpSpPr>
        <p:grpSpPr>
          <a:xfrm>
            <a:off x="4134529" y="2031841"/>
            <a:ext cx="326106" cy="423908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2" name="Google Shape;252;p46"/>
          <p:cNvGrpSpPr/>
          <p:nvPr/>
        </p:nvGrpSpPr>
        <p:grpSpPr>
          <a:xfrm>
            <a:off x="1576873" y="2015956"/>
            <a:ext cx="442673" cy="426992"/>
            <a:chOff x="1284212" y="1963766"/>
            <a:chExt cx="379489" cy="366046"/>
          </a:xfrm>
        </p:grpSpPr>
        <p:sp>
          <p:nvSpPr>
            <p:cNvPr id="253" name="Google Shape;253;p4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54;p4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57171" y="330607"/>
            <a:ext cx="6597000" cy="1023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Best Model: Tuned Decision Tree</a:t>
            </a:r>
            <a:endParaRPr sz="3200" dirty="0"/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1257171" y="1558658"/>
            <a:ext cx="6441750" cy="2254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/>
              <a:t>- Parameters: max_depth=10, min_samples_leaf=4</a:t>
            </a:r>
          </a:p>
          <a:p>
            <a:r>
              <a:rPr lang="en-US" sz="1800" dirty="0"/>
              <a:t>- Confusion Matrix: TP=65, TN=558, FP=12, FN=32</a:t>
            </a:r>
          </a:p>
          <a:p>
            <a:r>
              <a:rPr lang="en-US" sz="1800" dirty="0"/>
              <a:t>- Precision (Churn): 84%</a:t>
            </a:r>
          </a:p>
          <a:p>
            <a:r>
              <a:rPr lang="en-US" sz="1800" dirty="0"/>
              <a:t>- Recall (Churn): 67%</a:t>
            </a:r>
          </a:p>
          <a:p>
            <a:r>
              <a:rPr lang="en-US" sz="1800" dirty="0"/>
              <a:t>- F1-score (Churn): 75%</a:t>
            </a:r>
          </a:p>
          <a:p>
            <a:pPr>
              <a:buFontTx/>
              <a:buChar char="-"/>
            </a:pPr>
            <a:r>
              <a:rPr lang="en-US" sz="1800" dirty="0"/>
              <a:t>ROC AUC: 81.8%</a:t>
            </a:r>
          </a:p>
          <a:p>
            <a:pPr>
              <a:buFontTx/>
              <a:buChar char="-"/>
            </a:pPr>
            <a:r>
              <a:rPr lang="en-US" dirty="0"/>
              <a:t>ROC AUC of 0.8177, our model is very good at separating churners from non-churners</a:t>
            </a:r>
            <a:endParaRPr lang="en-US"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cxnSp>
        <p:nvCxnSpPr>
          <p:cNvPr id="275" name="Google Shape;275;p49"/>
          <p:cNvCxnSpPr/>
          <p:nvPr/>
        </p:nvCxnSpPr>
        <p:spPr>
          <a:xfrm>
            <a:off x="3112875" y="145620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Impact</a:t>
            </a:r>
            <a:endParaRPr dirty="0"/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938499" y="1674000"/>
            <a:ext cx="6605301" cy="1436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/>
              <a:t>Model helps identify customers at risk of churning.</a:t>
            </a:r>
          </a:p>
          <a:p>
            <a:r>
              <a:rPr lang="en-US" sz="1800" dirty="0"/>
              <a:t>Focus marketing/retention efforts where it matters.</a:t>
            </a:r>
          </a:p>
          <a:p>
            <a:r>
              <a:rPr lang="en-US" sz="1800" dirty="0"/>
              <a:t>Reduces customer loss and increases revenue.</a:t>
            </a:r>
          </a:p>
          <a:p>
            <a:r>
              <a:rPr lang="en-US" sz="1800" dirty="0"/>
              <a:t>Can be deployed for real-time churn prediction.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800"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6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recommendations</a:t>
            </a:r>
            <a:endParaRPr dirty="0"/>
          </a:p>
        </p:txBody>
      </p:sp>
      <p:sp>
        <p:nvSpPr>
          <p:cNvPr id="2099" name="Google Shape;2099;p63"/>
          <p:cNvSpPr txBox="1">
            <a:spLocks noGrp="1"/>
          </p:cNvSpPr>
          <p:nvPr>
            <p:ph type="subTitle" idx="1"/>
          </p:nvPr>
        </p:nvSpPr>
        <p:spPr>
          <a:xfrm>
            <a:off x="4776807" y="1522249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l"/>
            <a:r>
              <a:rPr lang="en-US" sz="1200" dirty="0"/>
              <a:t>Improve Customer Service Experience: A high number of service calls is a strong churn predictor. Reducing wait times or training agents to resolve issues quickly can improve retention.</a:t>
            </a:r>
          </a:p>
        </p:txBody>
      </p:sp>
      <p:sp>
        <p:nvSpPr>
          <p:cNvPr id="2101" name="Google Shape;2101;p63"/>
          <p:cNvSpPr txBox="1">
            <a:spLocks noGrp="1"/>
          </p:cNvSpPr>
          <p:nvPr>
            <p:ph type="subTitle" idx="4"/>
          </p:nvPr>
        </p:nvSpPr>
        <p:spPr>
          <a:xfrm>
            <a:off x="1494751" y="3262230"/>
            <a:ext cx="2727600" cy="1179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sz="1200" dirty="0"/>
              <a:t>Incentive Programs: Provide personalized offers (e.g., loyalty bonuses, discounts, or better call packages) for customers identified as "at risk" by the model.</a:t>
            </a:r>
            <a:endParaRPr lang="en-US" sz="1000" dirty="0"/>
          </a:p>
        </p:txBody>
      </p:sp>
      <p:sp>
        <p:nvSpPr>
          <p:cNvPr id="2103" name="Google Shape;2103;p63"/>
          <p:cNvSpPr txBox="1">
            <a:spLocks noGrp="1"/>
          </p:cNvSpPr>
          <p:nvPr>
            <p:ph type="subTitle" idx="6"/>
          </p:nvPr>
        </p:nvSpPr>
        <p:spPr>
          <a:xfrm>
            <a:off x="1348500" y="1771638"/>
            <a:ext cx="2873852" cy="891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200" dirty="0"/>
              <a:t>Target High-Risk Users (Churn = 1): Focus on customers who resemble those flagged by the model</a:t>
            </a:r>
          </a:p>
        </p:txBody>
      </p:sp>
      <p:sp>
        <p:nvSpPr>
          <p:cNvPr id="2105" name="Google Shape;2105;p63"/>
          <p:cNvSpPr txBox="1">
            <a:spLocks noGrp="1"/>
          </p:cNvSpPr>
          <p:nvPr>
            <p:ph type="subTitle" idx="8"/>
          </p:nvPr>
        </p:nvSpPr>
        <p:spPr>
          <a:xfrm>
            <a:off x="4921649" y="325172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sz="1200" dirty="0"/>
              <a:t>Model Monitoring: Deploy the model into a live system but re-train it quarterly to capture changing churn patterns or customer behavior shifts</a:t>
            </a:r>
            <a:endParaRPr lang="en-US" sz="600" dirty="0"/>
          </a:p>
        </p:txBody>
      </p:sp>
      <p:cxnSp>
        <p:nvCxnSpPr>
          <p:cNvPr id="2106" name="Google Shape;2106;p6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7" name="Google Shape;2107;p63"/>
          <p:cNvCxnSpPr/>
          <p:nvPr/>
        </p:nvCxnSpPr>
        <p:spPr>
          <a:xfrm>
            <a:off x="1348500" y="3048622"/>
            <a:ext cx="6447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8" name="Google Shape;2108;p63"/>
          <p:cNvCxnSpPr/>
          <p:nvPr/>
        </p:nvCxnSpPr>
        <p:spPr>
          <a:xfrm>
            <a:off x="4572000" y="1566172"/>
            <a:ext cx="0" cy="2964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425</Words>
  <Application>Microsoft Office PowerPoint</Application>
  <PresentationFormat>On-screen Show (16:9)</PresentationFormat>
  <Paragraphs>51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Montserrat ExtraBold</vt:lpstr>
      <vt:lpstr>Arial</vt:lpstr>
      <vt:lpstr>Montserrat</vt:lpstr>
      <vt:lpstr>Futuristic Background by Slidesgo</vt:lpstr>
      <vt:lpstr>PHASE 3 PROJECT</vt:lpstr>
      <vt:lpstr>01</vt:lpstr>
      <vt:lpstr>“The day will come when the man at the telephone will be able to see the distant person to whom he is speaking.”</vt:lpstr>
      <vt:lpstr>Business Problem</vt:lpstr>
      <vt:lpstr>Data Overview</vt:lpstr>
      <vt:lpstr>Models Built</vt:lpstr>
      <vt:lpstr>Best Model: Tuned Decision Tree</vt:lpstr>
      <vt:lpstr>Business Impact</vt:lpstr>
      <vt:lpstr>Business recommendations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Erick Kibugi</cp:lastModifiedBy>
  <cp:revision>1</cp:revision>
  <dcterms:modified xsi:type="dcterms:W3CDTF">2025-07-23T15:24:37Z</dcterms:modified>
</cp:coreProperties>
</file>